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57"/>
  </p:notesMasterIdLst>
  <p:handoutMasterIdLst>
    <p:handoutMasterId r:id="rId58"/>
  </p:handoutMasterIdLst>
  <p:sldIdLst>
    <p:sldId id="1913" r:id="rId8"/>
    <p:sldId id="2234" r:id="rId9"/>
    <p:sldId id="1880" r:id="rId10"/>
    <p:sldId id="1702" r:id="rId11"/>
    <p:sldId id="1710" r:id="rId12"/>
    <p:sldId id="1859" r:id="rId13"/>
    <p:sldId id="2238" r:id="rId14"/>
    <p:sldId id="2235" r:id="rId15"/>
    <p:sldId id="1920" r:id="rId16"/>
    <p:sldId id="2239" r:id="rId17"/>
    <p:sldId id="2236" r:id="rId18"/>
    <p:sldId id="2134" r:id="rId19"/>
    <p:sldId id="2240" r:id="rId20"/>
    <p:sldId id="2078" r:id="rId21"/>
    <p:sldId id="2152" r:id="rId22"/>
    <p:sldId id="2241" r:id="rId23"/>
    <p:sldId id="2153" r:id="rId24"/>
    <p:sldId id="2246" r:id="rId25"/>
    <p:sldId id="2247" r:id="rId26"/>
    <p:sldId id="2248" r:id="rId27"/>
    <p:sldId id="2242" r:id="rId28"/>
    <p:sldId id="2154" r:id="rId29"/>
    <p:sldId id="2243" r:id="rId30"/>
    <p:sldId id="2147" r:id="rId31"/>
    <p:sldId id="2249" r:id="rId32"/>
    <p:sldId id="2217" r:id="rId33"/>
    <p:sldId id="2251" r:id="rId34"/>
    <p:sldId id="2244" r:id="rId35"/>
    <p:sldId id="2222" r:id="rId36"/>
    <p:sldId id="2250" r:id="rId37"/>
    <p:sldId id="2252" r:id="rId38"/>
    <p:sldId id="2253" r:id="rId39"/>
    <p:sldId id="2254" r:id="rId40"/>
    <p:sldId id="2259" r:id="rId41"/>
    <p:sldId id="2255" r:id="rId42"/>
    <p:sldId id="2256" r:id="rId43"/>
    <p:sldId id="2257" r:id="rId44"/>
    <p:sldId id="2258" r:id="rId45"/>
    <p:sldId id="2260" r:id="rId46"/>
    <p:sldId id="2261" r:id="rId47"/>
    <p:sldId id="2264" r:id="rId48"/>
    <p:sldId id="2265" r:id="rId49"/>
    <p:sldId id="2271" r:id="rId50"/>
    <p:sldId id="2262" r:id="rId51"/>
    <p:sldId id="2266" r:id="rId52"/>
    <p:sldId id="2268" r:id="rId53"/>
    <p:sldId id="2267" r:id="rId54"/>
    <p:sldId id="2263" r:id="rId55"/>
    <p:sldId id="2270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FF0000"/>
    <a:srgbClr val="A144A5"/>
    <a:srgbClr val="92D050"/>
    <a:srgbClr val="C00000"/>
    <a:srgbClr val="D8EEC0"/>
    <a:srgbClr val="B37AB0"/>
    <a:srgbClr val="B475AD"/>
    <a:srgbClr val="D9F3D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6" autoAdjust="0"/>
    <p:restoredTop sz="92556" autoAdjust="0"/>
  </p:normalViewPr>
  <p:slideViewPr>
    <p:cSldViewPr snapToGrid="0">
      <p:cViewPr varScale="1">
        <p:scale>
          <a:sx n="67" d="100"/>
          <a:sy n="67" d="100"/>
        </p:scale>
        <p:origin x="636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commentAuthors" Target="commentAuthor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2023/10/2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3402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994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3881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3300769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7221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13115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536253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5250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  <p:sldLayoutId id="214748371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7" r:id="rId2"/>
    <p:sldLayoutId id="2147483719" r:id="rId3"/>
    <p:sldLayoutId id="2147483721" r:id="rId4"/>
    <p:sldLayoutId id="214748372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13" r:id="rId17"/>
    <p:sldLayoutId id="2147483715" r:id="rId18"/>
    <p:sldLayoutId id="2147483724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on.qqe2.com/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400"/>
              <a:t>订单状态定时处理、来单提醒和客户催单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8577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cron</a:t>
            </a:r>
            <a:r>
              <a:rPr lang="zh-CN" altLang="en-US"/>
              <a:t>表达式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31F4C0-38CA-21E9-51BD-6076817B2284}"/>
              </a:ext>
            </a:extLst>
          </p:cNvPr>
          <p:cNvSpPr txBox="1"/>
          <p:nvPr/>
        </p:nvSpPr>
        <p:spPr>
          <a:xfrm>
            <a:off x="710880" y="1489877"/>
            <a:ext cx="10203625" cy="515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cron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表达式在线生成器：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  <a:hlinkClick r:id="rId2"/>
              </a:rPr>
              <a:t>https://cron.qqe2.com/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B726D5-D16A-0D44-6CE7-CB9E5A63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52" y="2244993"/>
            <a:ext cx="9212090" cy="414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Spring Task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1994575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介绍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cron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表达式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入门案例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96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入门案例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A357AB-98DA-DF7D-8374-7DA563D062DB}"/>
              </a:ext>
            </a:extLst>
          </p:cNvPr>
          <p:cNvSpPr txBox="1"/>
          <p:nvPr/>
        </p:nvSpPr>
        <p:spPr>
          <a:xfrm>
            <a:off x="710880" y="1704559"/>
            <a:ext cx="10203625" cy="1993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Spring Task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使用步骤：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导入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maven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坐标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spring-context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（已存在）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启动类添加注解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@EnableScheduling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 开启任务调度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自定义定时任务类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41C423-2182-1F89-EB9E-CF47F6883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0145"/>
            <a:ext cx="4388076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D2954-D48C-E398-816E-76C84B0C8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2027584"/>
            <a:ext cx="5973761" cy="3053299"/>
          </a:xfrm>
        </p:spPr>
        <p:txBody>
          <a:bodyPr/>
          <a:lstStyle/>
          <a:p>
            <a:r>
              <a:rPr lang="en-US" altLang="zh-CN"/>
              <a:t>Spring Task</a:t>
            </a:r>
          </a:p>
          <a:p>
            <a:r>
              <a:rPr lang="zh-CN" altLang="en-US"/>
              <a:t>订单状态定时处理</a:t>
            </a:r>
            <a:endParaRPr lang="en-US" altLang="zh-CN"/>
          </a:p>
          <a:p>
            <a:r>
              <a:rPr lang="en-US" altLang="zh-CN"/>
              <a:t>WebSocket</a:t>
            </a:r>
          </a:p>
          <a:p>
            <a:r>
              <a:rPr lang="zh-CN" altLang="en-US"/>
              <a:t>来单提醒</a:t>
            </a:r>
            <a:endParaRPr lang="en-US" altLang="zh-CN"/>
          </a:p>
          <a:p>
            <a:r>
              <a:rPr lang="zh-CN" altLang="en-US"/>
              <a:t>客户催单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000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订单状态定时处理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23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977D52-A330-4D31-08B7-1EE7C2B8FA5E}"/>
              </a:ext>
            </a:extLst>
          </p:cNvPr>
          <p:cNvSpPr txBox="1"/>
          <p:nvPr/>
        </p:nvSpPr>
        <p:spPr>
          <a:xfrm>
            <a:off x="710880" y="1704559"/>
            <a:ext cx="10524313" cy="50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Wingdings 3" panose="05040102010807070707" pitchFamily="18" charset="2"/>
              <a:ea typeface="阿里巴巴普惠体" panose="00020600040101010101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D62BA2-79A4-DF73-B30F-CB430FBD964C}"/>
              </a:ext>
            </a:extLst>
          </p:cNvPr>
          <p:cNvSpPr txBox="1"/>
          <p:nvPr/>
        </p:nvSpPr>
        <p:spPr>
          <a:xfrm>
            <a:off x="710880" y="1409284"/>
            <a:ext cx="10698800" cy="396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用户下单后可能存在的情况：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下单后未支付，订单一直处于“</a:t>
            </a: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待支付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”状态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用户收货后管理端未点击完成按钮，订单一直处于“</a:t>
            </a: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派送中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”状态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对于上面两种情况需要通过</a:t>
            </a: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定时任务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来修改订单状态，具体逻辑为：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通过定时任务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每分钟检查一次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是否存在支付超时订单（下单后超过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15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分钟仍未支付则判定为支付超时订单），如果存在则修改订单状态为“已取消”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通过定时任务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每天凌晨</a:t>
            </a:r>
            <a:r>
              <a:rPr lang="en-US" altLang="zh-CN" sz="16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1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点检查一次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是否存在“派送中”的订单，如果存在则修改订单状态为“已完成”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E5E27D-DBDB-B30F-3BCD-35CAB8D6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52" y="1704559"/>
            <a:ext cx="2060380" cy="41878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8236A0-C4B6-AA79-B5A4-873DAB9B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6" y="3008487"/>
            <a:ext cx="7027066" cy="37184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955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订单状态定时处理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20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ED54BB-2F4C-BD14-1FF9-71F92D86B2C7}"/>
              </a:ext>
            </a:extLst>
          </p:cNvPr>
          <p:cNvSpPr txBox="1"/>
          <p:nvPr/>
        </p:nvSpPr>
        <p:spPr>
          <a:xfrm>
            <a:off x="710565" y="1414918"/>
            <a:ext cx="4662547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自定义定时任务类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OrderTask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（待完善）：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983D8C-61C5-B31E-5E13-881D27ADF9CA}"/>
              </a:ext>
            </a:extLst>
          </p:cNvPr>
          <p:cNvSpPr txBox="1"/>
          <p:nvPr/>
        </p:nvSpPr>
        <p:spPr>
          <a:xfrm>
            <a:off x="844826" y="2045896"/>
            <a:ext cx="8752398" cy="4708981"/>
          </a:xfrm>
          <a:prstGeom prst="roundRect">
            <a:avLst>
              <a:gd name="adj" fmla="val 1524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@Slf4j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OrderTask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>
                <a:solidFill>
                  <a:srgbClr val="080808"/>
                </a:solidFill>
                <a:latin typeface="Arial Unicode MS"/>
                <a:ea typeface="JetBrains Mono"/>
              </a:rPr>
              <a:t>     @AutoWired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private OrderMapper orderMapper;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支付超时订单处理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对于下单后超过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分钟仍未支付的订单自动修改状态为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已取消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@Scheduled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(cron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"0 </a:t>
            </a:r>
            <a:r>
              <a:rPr lang="en-US" altLang="zh-CN" sz="1200">
                <a:solidFill>
                  <a:srgbClr val="067D17"/>
                </a:solidFill>
                <a:latin typeface="Arial Unicode MS"/>
                <a:ea typeface="JetBrains Mono"/>
              </a:rPr>
              <a:t>*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* * * ?"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每分钟执行一次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processTimeoutOrder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.info(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开始进行支付超时订单处理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:{}"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LocalDateTime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now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派送中状态的订单处理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对于一直处于派送中状态的订单，自动修改状态为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已完成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@Scheduled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(cron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"0 0 1 * * ?"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每天凌晨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点执行一次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processDeliveryOrder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.info(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开始进行未完成订单状态处理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:{}"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LocalDateTime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now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41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E4A1D0-7F69-E2A5-EC79-4C4E87BCFF57}"/>
              </a:ext>
            </a:extLst>
          </p:cNvPr>
          <p:cNvSpPr txBox="1"/>
          <p:nvPr/>
        </p:nvSpPr>
        <p:spPr>
          <a:xfrm>
            <a:off x="710880" y="1704559"/>
            <a:ext cx="10749599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OrderMapper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接口中扩展方法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C6910AD-2524-A423-F8CE-A7E9F3A70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53" y="2562616"/>
            <a:ext cx="10317578" cy="1438573"/>
          </a:xfrm>
          <a:prstGeom prst="roundRect">
            <a:avLst>
              <a:gd name="adj" fmla="val 7191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kumimoji="0" lang="zh-CN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订单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状态和下单时间查询订单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 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status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 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orderTime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@Select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"select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status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 #{status} and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order_time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&lt; #{orderTime}"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getByStatusAndOrdertimeLT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status,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orderTime);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85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206E96-529E-467F-6001-8E15DC5CA3D1}"/>
              </a:ext>
            </a:extLst>
          </p:cNvPr>
          <p:cNvSpPr txBox="1"/>
          <p:nvPr/>
        </p:nvSpPr>
        <p:spPr>
          <a:xfrm>
            <a:off x="744468" y="1704559"/>
            <a:ext cx="10749599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完善定时任务类的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processTimeoutOrder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方法：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854622F-B3C1-D07A-1776-C95AA40DF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25" y="2602414"/>
            <a:ext cx="10547055" cy="3076456"/>
          </a:xfrm>
          <a:prstGeom prst="roundRect">
            <a:avLst>
              <a:gd name="adj" fmla="val 1767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@Scheduled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(cron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"0 * * * * ?"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processTimeoutOrder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.info(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处理支付超时订单：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{}"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Date());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 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().plusMinutes(-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orderMapper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.getByStatusAndOrdertimeLT(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PENDING_PAYMENT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.size() 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.forEach(order -&gt;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order.setStatus(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CANCELLED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order.setCancelReason(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支付超时，自动取消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order.setCancelTime(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orderMapper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.update(order);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});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5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7548FF3-B909-A148-E5EF-EDC3E7C4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3" y="1393995"/>
            <a:ext cx="2060380" cy="41878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34E28C-8BDC-CC14-55F5-1985C179349E}"/>
              </a:ext>
            </a:extLst>
          </p:cNvPr>
          <p:cNvSpPr txBox="1"/>
          <p:nvPr/>
        </p:nvSpPr>
        <p:spPr>
          <a:xfrm>
            <a:off x="896130" y="5748794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支付超时的订单如何处理？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75E027-9FCB-D53D-2BF6-1BC85AA2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99" y="1393995"/>
            <a:ext cx="7914198" cy="41878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DC1F66-1505-C232-E6A0-094A16900732}"/>
              </a:ext>
            </a:extLst>
          </p:cNvPr>
          <p:cNvSpPr txBox="1"/>
          <p:nvPr/>
        </p:nvSpPr>
        <p:spPr>
          <a:xfrm>
            <a:off x="5875970" y="5748794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派送中的订单一直不点击完成如何处理？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50104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D64B54-D165-8B08-64BE-D768FF35A260}"/>
              </a:ext>
            </a:extLst>
          </p:cNvPr>
          <p:cNvSpPr txBox="1"/>
          <p:nvPr/>
        </p:nvSpPr>
        <p:spPr>
          <a:xfrm>
            <a:off x="710880" y="1704559"/>
            <a:ext cx="10749599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完善定时任务类的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processDeliveryOrder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方法：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5783008-ECBE-6615-F86E-2A4255DDA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87" y="2629840"/>
            <a:ext cx="10625592" cy="2703552"/>
          </a:xfrm>
          <a:prstGeom prst="roundRect">
            <a:avLst>
              <a:gd name="adj" fmla="val 3247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@Scheduled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(cron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"0 0 1 * * ?"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processDeliveryOrder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.info(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处理派送中订单：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{}"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Date());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 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().plusMinutes(-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orderMapper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.getByStatusAndOrdertimeLT(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DELIVERY_IN_PROGRESS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.size() 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.forEach(order -&gt;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order.setStatus(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orderMapper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.update(order);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});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7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订单状态定时处理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44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功能测试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0E92BF-1DEB-0F44-A897-71C0B587FAEB}"/>
              </a:ext>
            </a:extLst>
          </p:cNvPr>
          <p:cNvSpPr txBox="1"/>
          <p:nvPr/>
        </p:nvSpPr>
        <p:spPr>
          <a:xfrm>
            <a:off x="710565" y="1616075"/>
            <a:ext cx="9768205" cy="14954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可以通过如下方式进行测试：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查看控制台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查看数据库中数据变化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667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D2954-D48C-E398-816E-76C84B0C8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2027584"/>
            <a:ext cx="5973761" cy="3053299"/>
          </a:xfrm>
        </p:spPr>
        <p:txBody>
          <a:bodyPr/>
          <a:lstStyle/>
          <a:p>
            <a:r>
              <a:rPr lang="en-US" altLang="zh-CN"/>
              <a:t>Spring Task</a:t>
            </a:r>
          </a:p>
          <a:p>
            <a:r>
              <a:rPr lang="zh-CN" altLang="en-US"/>
              <a:t>订单状态定时处理</a:t>
            </a:r>
            <a:endParaRPr lang="en-US" altLang="zh-CN"/>
          </a:p>
          <a:p>
            <a:r>
              <a:rPr lang="en-US" altLang="zh-CN"/>
              <a:t>WebSocket</a:t>
            </a:r>
          </a:p>
          <a:p>
            <a:r>
              <a:rPr lang="zh-CN" altLang="en-US"/>
              <a:t>来单提醒</a:t>
            </a:r>
            <a:endParaRPr lang="en-US" altLang="zh-CN"/>
          </a:p>
          <a:p>
            <a:r>
              <a:rPr lang="zh-CN" altLang="en-US"/>
              <a:t>客户催单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832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WebSocket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介绍</a:t>
            </a:r>
            <a:endParaRPr 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入门案例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34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B62F15-FE50-7381-C4FD-707F25F64CC0}"/>
              </a:ext>
            </a:extLst>
          </p:cNvPr>
          <p:cNvSpPr txBox="1"/>
          <p:nvPr/>
        </p:nvSpPr>
        <p:spPr>
          <a:xfrm>
            <a:off x="710565" y="1484935"/>
            <a:ext cx="10601960" cy="100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是基于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TCP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的一种新的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网络协议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。它实现了浏览器与服务器全双工通信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——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浏览器和服务器只需要完成一次握手，两者之间就可以创建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持久性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的连接， 并进行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双向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数据传输。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912B556-E495-EE34-6865-A8C6C0B5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77" y="2678522"/>
            <a:ext cx="2208928" cy="37858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77375B-8986-2D58-F656-445CC25F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432" y="2678522"/>
            <a:ext cx="2225248" cy="378588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6D229FE-55F5-9F40-519C-94F0D11C7966}"/>
              </a:ext>
            </a:extLst>
          </p:cNvPr>
          <p:cNvSpPr txBox="1"/>
          <p:nvPr/>
        </p:nvSpPr>
        <p:spPr>
          <a:xfrm>
            <a:off x="4237712" y="3153069"/>
            <a:ext cx="4015741" cy="261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HTTP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协议和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协议对比：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HTTP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是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短连接</a:t>
            </a:r>
            <a:endParaRPr lang="en-US" altLang="zh-CN" sz="14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是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长连接</a:t>
            </a:r>
            <a:endParaRPr lang="en-US" altLang="zh-CN" sz="14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HTTP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通信是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单向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的，基于请求响应模式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支持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双向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通信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HTTP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底层都是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TCP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连接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87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931963-7502-70B2-7854-88E1CE16AC4E}"/>
              </a:ext>
            </a:extLst>
          </p:cNvPr>
          <p:cNvSpPr txBox="1"/>
          <p:nvPr/>
        </p:nvSpPr>
        <p:spPr>
          <a:xfrm>
            <a:off x="710565" y="1675765"/>
            <a:ext cx="10601960" cy="201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应用场景：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视频弹幕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网页聊天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体育实况更新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股票基金报价实时更新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3ED763-0183-0696-0F32-A556E42B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58" y="2014733"/>
            <a:ext cx="6032810" cy="33593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571FA9-D62D-DF3E-2BC4-F400ED38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58" y="2014733"/>
            <a:ext cx="7056785" cy="33593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7C977F-F5AD-38DF-F62D-50CC6C4F0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657" y="2014733"/>
            <a:ext cx="7105777" cy="44923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F8407E-0A46-44C2-C63D-A305AC4D2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988" y="1980414"/>
            <a:ext cx="8625081" cy="45266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089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931963-7502-70B2-7854-88E1CE16AC4E}"/>
              </a:ext>
            </a:extLst>
          </p:cNvPr>
          <p:cNvSpPr txBox="1"/>
          <p:nvPr/>
        </p:nvSpPr>
        <p:spPr>
          <a:xfrm>
            <a:off x="710565" y="1461080"/>
            <a:ext cx="10601960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效果展示：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08F80E-B99D-77EA-C7ED-F870097A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36" y="2088189"/>
            <a:ext cx="9371690" cy="44461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709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WebSocket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介绍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入门案例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40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入门案例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B0F793-04F6-A14A-F956-FFE0C3E90E44}"/>
              </a:ext>
            </a:extLst>
          </p:cNvPr>
          <p:cNvSpPr txBox="1"/>
          <p:nvPr/>
        </p:nvSpPr>
        <p:spPr>
          <a:xfrm>
            <a:off x="710565" y="1675765"/>
            <a:ext cx="10601960" cy="2972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实现步骤：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直接使用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websocket.html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页面作为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客户端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导入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maven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坐标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导入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服务端组件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，用于和客户端通信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导入配置类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WebSocketConfiguration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，注册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的服务端组件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导入定时任务类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WebSocketTask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，定时向客户端推送数据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D4ED85-E80C-0A06-4E1F-BDF29D4A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797" y="2647924"/>
            <a:ext cx="2619796" cy="18324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BB488E-6CD9-AE7A-D844-8B206560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377" y="1949429"/>
            <a:ext cx="2756922" cy="445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6788AF-58C7-364F-738F-E448F4C4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84" y="1399621"/>
            <a:ext cx="9318930" cy="49409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5F8510-5F2E-159B-5BAE-97A3559B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90" y="1399621"/>
            <a:ext cx="9318929" cy="49318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320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4F82CF-6439-DFBB-C2B6-9B302DCFB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3" y="2043485"/>
            <a:ext cx="6219927" cy="8746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既然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WebSocket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支持双向通信，功能看似比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HTTP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强大，那么我们是不是可以基于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WebSocket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开发所有的业务功能？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5B1FF4-F1FB-E536-789E-F094B88BB755}"/>
              </a:ext>
            </a:extLst>
          </p:cNvPr>
          <p:cNvSpPr txBox="1"/>
          <p:nvPr/>
        </p:nvSpPr>
        <p:spPr>
          <a:xfrm>
            <a:off x="5126582" y="3303279"/>
            <a:ext cx="6506175" cy="226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WebSocket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缺点：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服务器长期维护长连接需要一定的成本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各个浏览器支持程度不一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W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eb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/>
              </a:rPr>
              <a:t>ocket 是长连接，受网络限制比较大，需要处理好重连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结论：</a:t>
            </a:r>
            <a:r>
              <a:rPr lang="en-US" altLang="zh-CN" sz="1600">
                <a:solidFill>
                  <a:srgbClr val="FF0000"/>
                </a:solidFill>
                <a:ea typeface="阿里巴巴普惠体" panose="00020600040101010101"/>
              </a:rPr>
              <a:t>WebSocket</a:t>
            </a: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并不能完全取代</a:t>
            </a:r>
            <a:r>
              <a:rPr lang="en-US" altLang="zh-CN" sz="1600">
                <a:solidFill>
                  <a:srgbClr val="FF0000"/>
                </a:solidFill>
                <a:ea typeface="阿里巴巴普惠体" panose="00020600040101010101"/>
              </a:rPr>
              <a:t>HTTP</a:t>
            </a: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，它只适合在特定的场景下使用</a:t>
            </a:r>
          </a:p>
        </p:txBody>
      </p:sp>
    </p:spTree>
    <p:extLst>
      <p:ext uri="{BB962C8B-B14F-4D97-AF65-F5344CB8AC3E}">
        <p14:creationId xmlns:p14="http://schemas.microsoft.com/office/powerpoint/2010/main" val="285282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D2954-D48C-E398-816E-76C84B0C8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2027584"/>
            <a:ext cx="5973761" cy="3053299"/>
          </a:xfrm>
        </p:spPr>
        <p:txBody>
          <a:bodyPr/>
          <a:lstStyle/>
          <a:p>
            <a:r>
              <a:rPr lang="en-US" altLang="zh-CN"/>
              <a:t>Spring Task</a:t>
            </a:r>
          </a:p>
          <a:p>
            <a:r>
              <a:rPr lang="zh-CN" altLang="en-US"/>
              <a:t>订单状态定时处理</a:t>
            </a:r>
            <a:endParaRPr lang="en-US" altLang="zh-CN"/>
          </a:p>
          <a:p>
            <a:r>
              <a:rPr lang="en-US" altLang="zh-CN"/>
              <a:t>WebSocket</a:t>
            </a:r>
          </a:p>
          <a:p>
            <a:r>
              <a:rPr lang="zh-CN" altLang="en-US"/>
              <a:t>来单提醒</a:t>
            </a:r>
            <a:endParaRPr lang="en-US" altLang="zh-CN"/>
          </a:p>
          <a:p>
            <a:r>
              <a:rPr lang="zh-CN" altLang="en-US"/>
              <a:t>客户催单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1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来单提醒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78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需求分析和设计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B0F793-04F6-A14A-F956-FFE0C3E90E44}"/>
              </a:ext>
            </a:extLst>
          </p:cNvPr>
          <p:cNvSpPr txBox="1"/>
          <p:nvPr/>
        </p:nvSpPr>
        <p:spPr>
          <a:xfrm>
            <a:off x="710565" y="1675765"/>
            <a:ext cx="10601960" cy="1495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用户下单并且支付成功后，需要第一时间通知外卖商家。通知的形式有如下两种：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语音播报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弹出提示框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2" name="preview">
            <a:hlinkClick r:id="" action="ppaction://media"/>
            <a:extLst>
              <a:ext uri="{FF2B5EF4-FFF2-40B4-BE49-F238E27FC236}">
                <a16:creationId xmlns:a16="http://schemas.microsoft.com/office/drawing/2014/main" id="{C4E6D021-244B-1AC6-F45C-A5312D17B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3612" y="2318882"/>
            <a:ext cx="406400" cy="40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07E10A-B67B-27C5-4E36-B98A40522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94" y="2921700"/>
            <a:ext cx="6838122" cy="362563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865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需求分析和设计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03E2CF-4F50-1442-5301-9581C334C3C7}"/>
              </a:ext>
            </a:extLst>
          </p:cNvPr>
          <p:cNvSpPr txBox="1"/>
          <p:nvPr/>
        </p:nvSpPr>
        <p:spPr>
          <a:xfrm>
            <a:off x="710565" y="1701165"/>
            <a:ext cx="10299700" cy="3957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设计：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实现管理端页面和服务端保持长连接状态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当客户支付后，调用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的相关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实现服务端向客户端推送消息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客户端浏览器解析服务端推送的消息，判断是来单提醒还是客户催单，进行相应的消息提示和语音播报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约定服务端发送给客户端浏览器的数据格式为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JSON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，字段包括：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type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orderId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content</a:t>
            </a: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type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为消息类型，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为来单提醒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为客户催单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orderId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为订单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id</a:t>
            </a: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content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为消息内容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06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来单提醒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82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4E0C2-75FA-4EDD-9FF3-33D0BED6EA72}"/>
              </a:ext>
            </a:extLst>
          </p:cNvPr>
          <p:cNvSpPr txBox="1"/>
          <p:nvPr/>
        </p:nvSpPr>
        <p:spPr>
          <a:xfrm>
            <a:off x="710565" y="1701165"/>
            <a:ext cx="8676196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OrderServiceImpl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中注入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对象，修改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paySuccess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方法，加入如下代码：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D728C44-CEBB-CD81-B368-859379616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394" y="2509621"/>
            <a:ext cx="10237114" cy="1235154"/>
          </a:xfrm>
          <a:prstGeom prst="roundRect">
            <a:avLst>
              <a:gd name="adj" fmla="val 5291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 map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HashMap();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"type"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通知类型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1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来单提醒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2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客户催单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"orderId"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.getId());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订单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id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"content"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订单号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outTradeNo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webSocketServer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.sendToAllClient(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toJSONString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));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6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来单提醒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56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D040EB-02EF-C286-5960-4069EC3C9D91}"/>
              </a:ext>
            </a:extLst>
          </p:cNvPr>
          <p:cNvSpPr txBox="1"/>
          <p:nvPr/>
        </p:nvSpPr>
        <p:spPr>
          <a:xfrm>
            <a:off x="710565" y="1616075"/>
            <a:ext cx="9768205" cy="14954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可以通过如下方式进行测试：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查看浏览器调试工具数据交互过程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前后端联调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674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D2954-D48C-E398-816E-76C84B0C8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2027584"/>
            <a:ext cx="5973761" cy="3053299"/>
          </a:xfrm>
        </p:spPr>
        <p:txBody>
          <a:bodyPr/>
          <a:lstStyle/>
          <a:p>
            <a:r>
              <a:rPr lang="en-US" altLang="zh-CN"/>
              <a:t>Spring Task</a:t>
            </a:r>
          </a:p>
          <a:p>
            <a:r>
              <a:rPr lang="zh-CN" altLang="en-US"/>
              <a:t>订单状态定时处理</a:t>
            </a:r>
            <a:endParaRPr lang="en-US" altLang="zh-CN"/>
          </a:p>
          <a:p>
            <a:r>
              <a:rPr lang="en-US" altLang="zh-CN"/>
              <a:t>WebSocket</a:t>
            </a:r>
          </a:p>
          <a:p>
            <a:r>
              <a:rPr lang="zh-CN" altLang="en-US"/>
              <a:t>来单提醒</a:t>
            </a:r>
            <a:endParaRPr lang="en-US" altLang="zh-CN"/>
          </a:p>
          <a:p>
            <a:r>
              <a:rPr lang="zh-CN" altLang="en-US"/>
              <a:t>客户催单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630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D2954-D48C-E398-816E-76C84B0C8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2027584"/>
            <a:ext cx="5973761" cy="3108959"/>
          </a:xfrm>
        </p:spPr>
        <p:txBody>
          <a:bodyPr/>
          <a:lstStyle/>
          <a:p>
            <a:r>
              <a:rPr lang="en-US" altLang="zh-CN"/>
              <a:t>Spring Task</a:t>
            </a:r>
          </a:p>
          <a:p>
            <a:r>
              <a:rPr lang="zh-CN" altLang="en-US"/>
              <a:t>订单状态定时处理</a:t>
            </a:r>
            <a:endParaRPr lang="en-US" altLang="zh-CN"/>
          </a:p>
          <a:p>
            <a:r>
              <a:rPr lang="en-US" altLang="zh-CN"/>
              <a:t>WebSocket</a:t>
            </a:r>
          </a:p>
          <a:p>
            <a:r>
              <a:rPr lang="zh-CN" altLang="en-US"/>
              <a:t>来单提醒</a:t>
            </a:r>
            <a:endParaRPr lang="en-US" altLang="zh-CN"/>
          </a:p>
          <a:p>
            <a:r>
              <a:rPr lang="zh-CN" altLang="en-US"/>
              <a:t>客户催单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235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客户催单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52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需求分析和设计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B0F793-04F6-A14A-F956-FFE0C3E90E44}"/>
              </a:ext>
            </a:extLst>
          </p:cNvPr>
          <p:cNvSpPr txBox="1"/>
          <p:nvPr/>
        </p:nvSpPr>
        <p:spPr>
          <a:xfrm>
            <a:off x="710565" y="1675765"/>
            <a:ext cx="10601960" cy="1495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用户在小程序中点击催单按钮后，需要第一时间通知外卖商家。通知的形式有如下两种：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语音播报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弹出提示框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reminder">
            <a:hlinkClick r:id="" action="ppaction://media"/>
            <a:extLst>
              <a:ext uri="{FF2B5EF4-FFF2-40B4-BE49-F238E27FC236}">
                <a16:creationId xmlns:a16="http://schemas.microsoft.com/office/drawing/2014/main" id="{496FDB7D-AF97-45D6-88E0-85AE8E2AD7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5175" y="2320925"/>
            <a:ext cx="406400" cy="40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D26BF1-8288-EE92-5217-3E4C298DC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575" y="2931912"/>
            <a:ext cx="6949445" cy="36778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923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需求分析和设计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03E2CF-4F50-1442-5301-9581C334C3C7}"/>
              </a:ext>
            </a:extLst>
          </p:cNvPr>
          <p:cNvSpPr txBox="1"/>
          <p:nvPr/>
        </p:nvSpPr>
        <p:spPr>
          <a:xfrm>
            <a:off x="710565" y="1701165"/>
            <a:ext cx="10299700" cy="3957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设计：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实现管理端页面和服务端保持长连接状态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当用户点击催单按钮后，调用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WebSocket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的相关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实现服务端向客户端推送消息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客户端浏览器解析服务端推送的消息，判断是来单提醒还是客户催单，进行相应的消息提示和语音播报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约定服务端发送给客户端浏览器的数据格式为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JSON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，字段包括：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type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orderId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content</a:t>
            </a: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type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为消息类型，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为来单提醒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为客户催单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orderId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为订单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id</a:t>
            </a:r>
          </a:p>
          <a:p>
            <a:pPr lvl="1"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 content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为消息内容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02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需求分析和设计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03E2CF-4F50-1442-5301-9581C334C3C7}"/>
              </a:ext>
            </a:extLst>
          </p:cNvPr>
          <p:cNvSpPr txBox="1"/>
          <p:nvPr/>
        </p:nvSpPr>
        <p:spPr>
          <a:xfrm>
            <a:off x="710565" y="1701165"/>
            <a:ext cx="10299700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接口设计：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1CB643-DC12-5EC5-EF48-804EFD7D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77" y="1956427"/>
            <a:ext cx="4483330" cy="47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客户催单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1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4E0C2-75FA-4EDD-9FF3-33D0BED6EA72}"/>
              </a:ext>
            </a:extLst>
          </p:cNvPr>
          <p:cNvSpPr txBox="1"/>
          <p:nvPr/>
        </p:nvSpPr>
        <p:spPr>
          <a:xfrm>
            <a:off x="710565" y="1701165"/>
            <a:ext cx="8676196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根据用户催单的接口定义，在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user/OrderController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中创建催单方法：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7051B3-D5C0-E66F-3A9A-5827E72ED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86" y="2409334"/>
            <a:ext cx="10590694" cy="2352973"/>
          </a:xfrm>
          <a:prstGeom prst="roundRect">
            <a:avLst>
              <a:gd name="adj" fmla="val 3968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 @return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@GetMapping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"/reminder/{id}"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@ApiOperation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用户催单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reminder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@PathVariable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id)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orderService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.reminder(id);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7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4E0C2-75FA-4EDD-9FF3-33D0BED6EA72}"/>
              </a:ext>
            </a:extLst>
          </p:cNvPr>
          <p:cNvSpPr txBox="1"/>
          <p:nvPr/>
        </p:nvSpPr>
        <p:spPr>
          <a:xfrm>
            <a:off x="710565" y="1701165"/>
            <a:ext cx="8676196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OrderService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接口中声明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reminder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方法：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147A3-BCB1-3302-B4C6-F993BB4AD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12" y="2610366"/>
            <a:ext cx="10564067" cy="1064776"/>
          </a:xfrm>
          <a:prstGeom prst="roundRect">
            <a:avLst>
              <a:gd name="adj" fmla="val 8884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 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reminder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id);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9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D4E0C2-75FA-4EDD-9FF3-33D0BED6EA72}"/>
              </a:ext>
            </a:extLst>
          </p:cNvPr>
          <p:cNvSpPr txBox="1"/>
          <p:nvPr/>
        </p:nvSpPr>
        <p:spPr>
          <a:xfrm>
            <a:off x="710565" y="1701165"/>
            <a:ext cx="8676196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OrderServiceImpl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中实现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reminder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方法：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0070CC-852D-EC05-6E93-3599B4872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36" y="2464192"/>
            <a:ext cx="10582744" cy="3635812"/>
          </a:xfrm>
          <a:prstGeom prst="roundRect">
            <a:avLst>
              <a:gd name="adj" fmla="val 2098"/>
            </a:avLst>
          </a:prstGeom>
          <a:solidFill>
            <a:srgbClr val="FFFFE4"/>
          </a:solidFill>
          <a:ln w="3175">
            <a:solidFill>
              <a:schemeClr val="tx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/**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* @param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*/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reminder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id)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查询订单是否存在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 orders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orderMapper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.getById(id);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OrderBusinessException(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MessageConstant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ORDER_NOT_FOUND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WebSocket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实现催单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 map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HashMap();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//2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代表用户催单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"orderId"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id);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.put(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订单号：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.getNumber());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webSocketServer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.sendToAllClient(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toJSONString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82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71463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客户催单</a:t>
            </a:r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2097942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需求分析和设计</a:t>
            </a:r>
            <a:endParaRPr lang="zh-CN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代码开发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功能测试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326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D040EB-02EF-C286-5960-4069EC3C9D91}"/>
              </a:ext>
            </a:extLst>
          </p:cNvPr>
          <p:cNvSpPr txBox="1"/>
          <p:nvPr/>
        </p:nvSpPr>
        <p:spPr>
          <a:xfrm>
            <a:off x="710565" y="1616075"/>
            <a:ext cx="9768205" cy="14954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可以通过如下方式进行测试：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查看浏览器调试工具数据交互过程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前后端联调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74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Spring Task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1994575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介绍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cron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表达式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入门案例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500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 Task </a:t>
            </a:r>
            <a:r>
              <a:rPr lang="zh-CN" altLang="en-US"/>
              <a:t>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BF5649-CB92-D8EE-3D5B-6EEEAEA9C880}"/>
              </a:ext>
            </a:extLst>
          </p:cNvPr>
          <p:cNvSpPr txBox="1"/>
          <p:nvPr/>
        </p:nvSpPr>
        <p:spPr>
          <a:xfrm>
            <a:off x="710880" y="1704559"/>
            <a:ext cx="10203625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Spring Task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Spring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框架提供的任务调度工具，可以按照约定的时间自动执行某个代码逻辑。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AF6AA9-373C-01A7-776C-35CABA169FC5}"/>
              </a:ext>
            </a:extLst>
          </p:cNvPr>
          <p:cNvSpPr/>
          <p:nvPr/>
        </p:nvSpPr>
        <p:spPr>
          <a:xfrm>
            <a:off x="710880" y="3675313"/>
            <a:ext cx="47299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400" b="1" cap="none" spc="0">
                <a:ln/>
                <a:solidFill>
                  <a:schemeClr val="accent4"/>
                </a:solidFill>
                <a:effectLst/>
                <a:ea typeface="阿里巴巴普惠体" panose="00020600040101010101"/>
              </a:rPr>
              <a:t>作用：定时自动执行某段</a:t>
            </a:r>
            <a:r>
              <a:rPr lang="en-US" altLang="zh-CN" sz="2400" b="1" cap="none" spc="0">
                <a:ln/>
                <a:solidFill>
                  <a:schemeClr val="accent4"/>
                </a:solidFill>
                <a:effectLst/>
                <a:ea typeface="阿里巴巴普惠体" panose="00020600040101010101"/>
              </a:rPr>
              <a:t>Java</a:t>
            </a:r>
            <a:r>
              <a:rPr lang="zh-CN" altLang="en-US" sz="2400" b="1" cap="none" spc="0">
                <a:ln/>
                <a:solidFill>
                  <a:schemeClr val="accent4"/>
                </a:solidFill>
                <a:effectLst/>
                <a:ea typeface="阿里巴巴普惠体" panose="00020600040101010101"/>
              </a:rPr>
              <a:t>代码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A8ACCA-54AF-47D2-E5A2-44773BF36FB7}"/>
              </a:ext>
            </a:extLst>
          </p:cNvPr>
          <p:cNvSpPr/>
          <p:nvPr/>
        </p:nvSpPr>
        <p:spPr>
          <a:xfrm>
            <a:off x="2796846" y="2525633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阿里巴巴普惠体" panose="00020600040101010101"/>
              </a:rPr>
              <a:t>定位：定时任务框架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2107687-FB18-1F35-A22F-FF0AAB21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464" y="1961873"/>
            <a:ext cx="2107096" cy="45217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831057-E527-F867-14D4-DCD740E6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40" y="5050346"/>
            <a:ext cx="845573" cy="14332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AD91244-91A0-9E0E-F65F-1CC4DF7AAB38}"/>
              </a:ext>
            </a:extLst>
          </p:cNvPr>
          <p:cNvSpPr txBox="1"/>
          <p:nvPr/>
        </p:nvSpPr>
        <p:spPr>
          <a:xfrm>
            <a:off x="1766076" y="5593104"/>
            <a:ext cx="4038376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为什么要在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Java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程序中使用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Spring Task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264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DC1E854-9D30-ECB8-D4C7-94AFE07F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66" y="2370973"/>
            <a:ext cx="2696728" cy="1843218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 Task </a:t>
            </a:r>
            <a:r>
              <a:rPr lang="zh-CN" altLang="en-US"/>
              <a:t>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BF5649-CB92-D8EE-3D5B-6EEEAEA9C880}"/>
              </a:ext>
            </a:extLst>
          </p:cNvPr>
          <p:cNvSpPr txBox="1"/>
          <p:nvPr/>
        </p:nvSpPr>
        <p:spPr>
          <a:xfrm>
            <a:off x="710881" y="1704559"/>
            <a:ext cx="4886838" cy="4454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应用场景：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信用卡每月还款提醒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银行贷款每月还款提醒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火车票售票系统处理未支付订单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入职纪念日为用户发送通知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200000"/>
              </a:lnSpc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rgbClr val="FF0000"/>
                </a:solidFill>
                <a:ea typeface="阿里巴巴普惠体" panose="00020600040101010101"/>
              </a:rPr>
              <a:t>只要是需要定时处理的场景都可以使用</a:t>
            </a:r>
            <a:r>
              <a:rPr lang="en-US" altLang="zh-CN" sz="1600">
                <a:solidFill>
                  <a:srgbClr val="FF0000"/>
                </a:solidFill>
                <a:ea typeface="阿里巴巴普惠体" panose="00020600040101010101"/>
              </a:rPr>
              <a:t>Spring Task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1DE0990-BF72-075D-F59E-88AE2CC4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104" y="2233322"/>
            <a:ext cx="2883133" cy="27877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AA58F86-8A61-1029-A91A-FC2894FDE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539" y="1724976"/>
            <a:ext cx="2808262" cy="47707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76B8B1-8E4B-0DAF-5746-77E928EE6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196" y="1672755"/>
            <a:ext cx="4073574" cy="486711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197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D01502-ACB2-54E0-107D-1052531CC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248" y="2768759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Spring Task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C215AD-75EB-79CC-7355-18954962C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CF46F7E-1513-13C2-D649-6B26F85342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81833" y="3340750"/>
            <a:ext cx="5466080" cy="1994575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介绍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cron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表达式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入门案例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457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B6551-2E7F-6081-6B28-3118024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cron</a:t>
            </a:r>
            <a:r>
              <a:rPr lang="zh-CN" altLang="en-US"/>
              <a:t>表达式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AE1DB9-C436-8E42-6F7E-F62C553EA4F6}"/>
              </a:ext>
            </a:extLst>
          </p:cNvPr>
          <p:cNvSpPr txBox="1"/>
          <p:nvPr/>
        </p:nvSpPr>
        <p:spPr>
          <a:xfrm>
            <a:off x="710880" y="1704559"/>
            <a:ext cx="10203625" cy="149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cron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表达式其实就是一个字符串，通过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cron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表达式可以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定义任务触发的时间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构成规则：分为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7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个域，由空格分隔开，每个域代表一个含义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每个域的含义分别为：秒、分钟、小时、日、月、周、年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可选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A9B4B0-AD46-B8C7-F34E-90E956AC76F4}"/>
              </a:ext>
            </a:extLst>
          </p:cNvPr>
          <p:cNvSpPr txBox="1"/>
          <p:nvPr/>
        </p:nvSpPr>
        <p:spPr>
          <a:xfrm>
            <a:off x="783708" y="5359542"/>
            <a:ext cx="6596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2022年10月12日上午9点整 对应的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cron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表达式为：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5EF56D-A35C-F2B2-A984-DE4EA74BE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08" y="4396151"/>
            <a:ext cx="6596443" cy="4397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1B89C8F-4100-CC29-E3B0-2340290F5E0D}"/>
              </a:ext>
            </a:extLst>
          </p:cNvPr>
          <p:cNvSpPr txBox="1"/>
          <p:nvPr/>
        </p:nvSpPr>
        <p:spPr>
          <a:xfrm>
            <a:off x="938255" y="477492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ABF8DA-E0DD-6A8F-49E4-891464BEFE66}"/>
              </a:ext>
            </a:extLst>
          </p:cNvPr>
          <p:cNvSpPr txBox="1"/>
          <p:nvPr/>
        </p:nvSpPr>
        <p:spPr>
          <a:xfrm>
            <a:off x="1812899" y="477492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C0FD4B-89B6-281F-2969-028244B8A86F}"/>
              </a:ext>
            </a:extLst>
          </p:cNvPr>
          <p:cNvSpPr txBox="1"/>
          <p:nvPr/>
        </p:nvSpPr>
        <p:spPr>
          <a:xfrm>
            <a:off x="2949939" y="477492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9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7A73B8-53A7-41F5-B589-5F049861D923}"/>
              </a:ext>
            </a:extLst>
          </p:cNvPr>
          <p:cNvSpPr txBox="1"/>
          <p:nvPr/>
        </p:nvSpPr>
        <p:spPr>
          <a:xfrm>
            <a:off x="3962660" y="477492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12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EC7738-A45D-06AC-AF1D-3366362F1227}"/>
              </a:ext>
            </a:extLst>
          </p:cNvPr>
          <p:cNvSpPr txBox="1"/>
          <p:nvPr/>
        </p:nvSpPr>
        <p:spPr>
          <a:xfrm>
            <a:off x="4867975" y="477492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10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6D64CB-5CF9-0CE5-D8AF-4E090A4FFB70}"/>
              </a:ext>
            </a:extLst>
          </p:cNvPr>
          <p:cNvSpPr txBox="1"/>
          <p:nvPr/>
        </p:nvSpPr>
        <p:spPr>
          <a:xfrm>
            <a:off x="5744567" y="4774926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?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261FC0-D126-9C10-9B98-AC3614A7B079}"/>
              </a:ext>
            </a:extLst>
          </p:cNvPr>
          <p:cNvSpPr txBox="1"/>
          <p:nvPr/>
        </p:nvSpPr>
        <p:spPr>
          <a:xfrm>
            <a:off x="6571505" y="477492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2022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D24903-6666-6D3A-ED90-15E11E723409}"/>
              </a:ext>
            </a:extLst>
          </p:cNvPr>
          <p:cNvSpPr txBox="1"/>
          <p:nvPr/>
        </p:nvSpPr>
        <p:spPr>
          <a:xfrm>
            <a:off x="5096354" y="5344153"/>
            <a:ext cx="2012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ea typeface="阿里巴巴普惠体" panose="00020600040101010101"/>
              </a:rPr>
              <a:t>0 0 9 12 10 ? 2022</a:t>
            </a:r>
            <a:endParaRPr lang="zh-CN" altLang="en-US" sz="1800">
              <a:solidFill>
                <a:srgbClr val="FF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4161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109573</TotalTime>
  <Words>2083</Words>
  <Application>Microsoft Office PowerPoint</Application>
  <PresentationFormat>宽屏</PresentationFormat>
  <Paragraphs>237</Paragraphs>
  <Slides>49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49</vt:i4>
      </vt:variant>
    </vt:vector>
  </HeadingPairs>
  <TitlesOfParts>
    <vt:vector size="74" baseType="lpstr">
      <vt:lpstr>Alibaba PuHuiTi B</vt:lpstr>
      <vt:lpstr>Alibaba PuHuiTi M</vt:lpstr>
      <vt:lpstr>Alibaba PuHuiTi Medium</vt:lpstr>
      <vt:lpstr>Alibaba PuHuiTi R</vt:lpstr>
      <vt:lpstr>Arial Unicode MS</vt:lpstr>
      <vt:lpstr>阿里巴巴普惠体</vt:lpstr>
      <vt:lpstr>等线</vt:lpstr>
      <vt:lpstr>黑体</vt:lpstr>
      <vt:lpstr>华文楷体</vt:lpstr>
      <vt:lpstr>华文楷体</vt:lpstr>
      <vt:lpstr>宋体</vt:lpstr>
      <vt:lpstr>Arial</vt:lpstr>
      <vt:lpstr>Calibri</vt:lpstr>
      <vt:lpstr>Consolas</vt:lpstr>
      <vt:lpstr>Segoe UI</vt:lpstr>
      <vt:lpstr>Verdana</vt:lpstr>
      <vt:lpstr>Wingdings</vt:lpstr>
      <vt:lpstr>Wingdings 3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订单状态定时处理、来单提醒和客户催单</vt:lpstr>
      <vt:lpstr>PowerPoint 演示文稿</vt:lpstr>
      <vt:lpstr>PowerPoint 演示文稿</vt:lpstr>
      <vt:lpstr>PowerPoint 演示文稿</vt:lpstr>
      <vt:lpstr>Spring Task</vt:lpstr>
      <vt:lpstr>Spring Task 介绍</vt:lpstr>
      <vt:lpstr>Spring Task 介绍</vt:lpstr>
      <vt:lpstr>Spring Task</vt:lpstr>
      <vt:lpstr>cron表达式</vt:lpstr>
      <vt:lpstr>cron表达式</vt:lpstr>
      <vt:lpstr>Spring Task</vt:lpstr>
      <vt:lpstr>入门案例</vt:lpstr>
      <vt:lpstr>PowerPoint 演示文稿</vt:lpstr>
      <vt:lpstr>订单状态定时处理</vt:lpstr>
      <vt:lpstr>需求分析</vt:lpstr>
      <vt:lpstr>订单状态定时处理</vt:lpstr>
      <vt:lpstr>代码开发</vt:lpstr>
      <vt:lpstr>代码开发</vt:lpstr>
      <vt:lpstr>代码开发</vt:lpstr>
      <vt:lpstr>代码开发</vt:lpstr>
      <vt:lpstr>订单状态定时处理</vt:lpstr>
      <vt:lpstr>功能测试</vt:lpstr>
      <vt:lpstr>PowerPoint 演示文稿</vt:lpstr>
      <vt:lpstr>WebSocket</vt:lpstr>
      <vt:lpstr>介绍</vt:lpstr>
      <vt:lpstr>介绍</vt:lpstr>
      <vt:lpstr>介绍</vt:lpstr>
      <vt:lpstr>WebSocket</vt:lpstr>
      <vt:lpstr>入门案例</vt:lpstr>
      <vt:lpstr>PowerPoint 演示文稿</vt:lpstr>
      <vt:lpstr>PowerPoint 演示文稿</vt:lpstr>
      <vt:lpstr>来单提醒</vt:lpstr>
      <vt:lpstr>需求分析和设计</vt:lpstr>
      <vt:lpstr>需求分析和设计</vt:lpstr>
      <vt:lpstr>来单提醒</vt:lpstr>
      <vt:lpstr>代码开发</vt:lpstr>
      <vt:lpstr>来单提醒</vt:lpstr>
      <vt:lpstr>功能测试</vt:lpstr>
      <vt:lpstr>PowerPoint 演示文稿</vt:lpstr>
      <vt:lpstr>客户催单</vt:lpstr>
      <vt:lpstr>需求分析和设计</vt:lpstr>
      <vt:lpstr>需求分析和设计</vt:lpstr>
      <vt:lpstr>需求分析和设计</vt:lpstr>
      <vt:lpstr>客户催单</vt:lpstr>
      <vt:lpstr>代码开发</vt:lpstr>
      <vt:lpstr>代码开发</vt:lpstr>
      <vt:lpstr>代码开发</vt:lpstr>
      <vt:lpstr>客户催单</vt:lpstr>
      <vt:lpstr>功能测试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星辰 昨夜</cp:lastModifiedBy>
  <cp:revision>10816</cp:revision>
  <dcterms:created xsi:type="dcterms:W3CDTF">2020-03-31T02:23:27Z</dcterms:created>
  <dcterms:modified xsi:type="dcterms:W3CDTF">2023-10-01T16:36:47Z</dcterms:modified>
</cp:coreProperties>
</file>